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FB"/>
    <a:srgbClr val="F9F9F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9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CC982-17CE-4661-90AF-B193095D731F}" type="datetimeFigureOut">
              <a:rPr lang="ko-KR" altLang="en-US" smtClean="0"/>
              <a:pPr/>
              <a:t>2015-09-01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22660-9DA8-444A-A7D9-B35F93470FA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b="1" dirty="0" smtClean="0"/>
              <a:t>Call Planner</a:t>
            </a:r>
            <a:endParaRPr lang="ko-KR" altLang="en-US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714380"/>
          </a:xfrm>
        </p:spPr>
        <p:txBody>
          <a:bodyPr/>
          <a:lstStyle/>
          <a:p>
            <a:r>
              <a:rPr lang="en-US" altLang="ko-KR" dirty="0" smtClean="0"/>
              <a:t>(</a:t>
            </a:r>
            <a:r>
              <a:rPr lang="ko-KR" altLang="en-US" dirty="0" smtClean="0"/>
              <a:t>주</a:t>
            </a:r>
            <a:r>
              <a:rPr lang="en-US" altLang="ko-KR" dirty="0" smtClean="0"/>
              <a:t>)</a:t>
            </a:r>
            <a:r>
              <a:rPr lang="ko-KR" altLang="en-US" dirty="0" err="1" smtClean="0"/>
              <a:t>하이드라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4500594"/>
          </a:xfrm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</a:pPr>
            <a:r>
              <a:rPr lang="ko-KR" altLang="en-US" sz="2400" dirty="0" smtClean="0"/>
              <a:t>전화</a:t>
            </a:r>
            <a:r>
              <a:rPr lang="en-US" altLang="ko-KR" sz="2400" dirty="0" smtClean="0"/>
              <a:t>,</a:t>
            </a:r>
            <a:r>
              <a:rPr lang="ko-KR" altLang="en-US" sz="2400" dirty="0" smtClean="0"/>
              <a:t>문자 보낼 예정을 기록하여 알려주고 발신</a:t>
            </a:r>
            <a:r>
              <a:rPr lang="en-US" altLang="ko-KR" sz="2400" dirty="0" smtClean="0"/>
              <a:t>/</a:t>
            </a:r>
            <a:r>
              <a:rPr lang="ko-KR" altLang="en-US" sz="2400" dirty="0" smtClean="0"/>
              <a:t>발송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smtClean="0"/>
              <a:t>주기적으로 전화를 할 상대방을 추천해 </a:t>
            </a:r>
            <a:r>
              <a:rPr lang="ko-KR" altLang="en-US" sz="2400" dirty="0" err="1" smtClean="0"/>
              <a:t>주는기능</a:t>
            </a:r>
            <a:r>
              <a:rPr lang="en-US" altLang="ko-KR" sz="2400" dirty="0" smtClean="0"/>
              <a:t>.</a:t>
            </a:r>
            <a:br>
              <a:rPr lang="en-US" altLang="ko-KR" sz="2400" dirty="0" smtClean="0"/>
            </a:b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ko-KR" altLang="en-US" sz="2400" dirty="0" err="1" smtClean="0"/>
              <a:t>일정기간동안</a:t>
            </a:r>
            <a:r>
              <a:rPr lang="ko-KR" altLang="en-US" sz="2400" dirty="0" smtClean="0"/>
              <a:t> 연락하지 않은 상대방을 알려주는 기능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ko-KR" altLang="en-US" sz="2400" dirty="0" smtClean="0"/>
              <a:t>단체 문자 보내기 가능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/>
              <a:t/>
            </a:r>
            <a:br>
              <a:rPr lang="en-US" altLang="ko-KR" sz="2400" dirty="0"/>
            </a:br>
            <a:r>
              <a:rPr lang="ko-KR" altLang="en-US" sz="2400" dirty="0" err="1" smtClean="0"/>
              <a:t>자동재발신</a:t>
            </a:r>
            <a:r>
              <a:rPr lang="ko-KR" altLang="en-US" sz="2400" dirty="0" smtClean="0"/>
              <a:t> 기능</a:t>
            </a:r>
            <a:endParaRPr lang="ko-KR" altLang="en-US" sz="2400" dirty="0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285720" y="285729"/>
            <a:ext cx="6643734" cy="857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Concept &amp; Feature</a:t>
            </a:r>
            <a:endParaRPr kumimoji="0" lang="ko-KR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285720" y="285729"/>
            <a:ext cx="6643734" cy="857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b="1" dirty="0" smtClean="0">
                <a:latin typeface="+mj-lt"/>
                <a:ea typeface="+mj-ea"/>
                <a:cs typeface="+mj-cs"/>
              </a:rPr>
              <a:t>Storyboard</a:t>
            </a:r>
            <a:endParaRPr kumimoji="0" lang="ko-KR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786" y="1785926"/>
            <a:ext cx="2857520" cy="41434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85786" y="1785926"/>
            <a:ext cx="285752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Planner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43240" y="1857364"/>
            <a:ext cx="428628" cy="2143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Setup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9" name="타원 78"/>
          <p:cNvSpPr/>
          <p:nvPr/>
        </p:nvSpPr>
        <p:spPr>
          <a:xfrm>
            <a:off x="857224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Weekly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150016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Call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92892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Contact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78578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Planner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21454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Message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3214678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New</a:t>
            </a:r>
            <a:endParaRPr lang="ko-KR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66" name="제목 1"/>
          <p:cNvSpPr txBox="1">
            <a:spLocks/>
          </p:cNvSpPr>
          <p:nvPr/>
        </p:nvSpPr>
        <p:spPr>
          <a:xfrm>
            <a:off x="285720" y="1071545"/>
            <a:ext cx="6643734" cy="28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b="1" dirty="0" smtClean="0">
                <a:latin typeface="+mj-lt"/>
                <a:ea typeface="+mj-ea"/>
                <a:cs typeface="+mj-cs"/>
              </a:rPr>
              <a:t>Storyboard : Main &gt; Planner &gt; List</a:t>
            </a:r>
            <a:endParaRPr kumimoji="0" lang="ko-KR" alt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857224" y="2285992"/>
            <a:ext cx="35719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2015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1285852" y="2285992"/>
            <a:ext cx="1714512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1400" b="1" dirty="0" smtClean="0">
                <a:solidFill>
                  <a:schemeClr val="tx1"/>
                </a:solidFill>
              </a:rPr>
              <a:t>08/11, Sun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857224" y="2571744"/>
            <a:ext cx="2714644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PM12:30    Reservation Call to  Hong Gil Dong</a:t>
            </a:r>
          </a:p>
          <a:p>
            <a:r>
              <a:rPr lang="en-US" altLang="ko-KR" sz="600" dirty="0" smtClean="0">
                <a:solidFill>
                  <a:schemeClr val="tx1"/>
                </a:solidFill>
              </a:rPr>
              <a:t>               about business for M&amp;A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3" name="직사각형 72"/>
          <p:cNvSpPr/>
          <p:nvPr/>
        </p:nvSpPr>
        <p:spPr>
          <a:xfrm>
            <a:off x="857224" y="3000372"/>
            <a:ext cx="2714644" cy="428628"/>
          </a:xfrm>
          <a:prstGeom prst="rect">
            <a:avLst/>
          </a:prstGeom>
          <a:solidFill>
            <a:srgbClr val="FBFBF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PM01:30    Reservation Call to  Hong Gil Dong with 32 person</a:t>
            </a:r>
          </a:p>
          <a:p>
            <a:r>
              <a:rPr lang="en-US" altLang="ko-KR" sz="600" dirty="0" smtClean="0">
                <a:solidFill>
                  <a:schemeClr val="tx1"/>
                </a:solidFill>
              </a:rPr>
              <a:t>               Hello!! Introduce Amazing New Car. If you want</a:t>
            </a:r>
            <a:br>
              <a:rPr lang="en-US" altLang="ko-KR" sz="600" dirty="0" smtClean="0">
                <a:solidFill>
                  <a:schemeClr val="tx1"/>
                </a:solidFill>
              </a:rPr>
            </a:br>
            <a:r>
              <a:rPr lang="en-US" altLang="ko-KR" sz="600" dirty="0" smtClean="0">
                <a:solidFill>
                  <a:schemeClr val="tx1"/>
                </a:solidFill>
              </a:rPr>
              <a:t>               to buy a Car. Call me please 010-24520-2544</a:t>
            </a:r>
          </a:p>
        </p:txBody>
      </p:sp>
      <p:sp>
        <p:nvSpPr>
          <p:cNvPr id="74" name="직사각형 73"/>
          <p:cNvSpPr/>
          <p:nvPr/>
        </p:nvSpPr>
        <p:spPr>
          <a:xfrm>
            <a:off x="857224" y="3429000"/>
            <a:ext cx="2714644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PM02:10    Reservation Call to  Hong Gil Dong</a:t>
            </a:r>
          </a:p>
          <a:p>
            <a:r>
              <a:rPr lang="en-US" altLang="ko-KR" sz="600" dirty="0">
                <a:solidFill>
                  <a:schemeClr val="tx1"/>
                </a:solidFill>
              </a:rPr>
              <a:t> </a:t>
            </a:r>
            <a:r>
              <a:rPr lang="en-US" altLang="ko-KR" sz="600" dirty="0" smtClean="0">
                <a:solidFill>
                  <a:schemeClr val="tx1"/>
                </a:solidFill>
              </a:rPr>
              <a:t>              about business for M&amp;A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857224" y="3929066"/>
            <a:ext cx="35719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2015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1285852" y="3929066"/>
            <a:ext cx="1857388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1400" b="1" dirty="0" smtClean="0">
                <a:solidFill>
                  <a:schemeClr val="tx1"/>
                </a:solidFill>
              </a:rPr>
              <a:t>08/12, Mon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857224" y="4214818"/>
            <a:ext cx="2714644" cy="4286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dirty="0" smtClean="0">
                <a:solidFill>
                  <a:schemeClr val="tx1"/>
                </a:solidFill>
              </a:rPr>
              <a:t>PM12:30    Reservation Call to  Hong Gil Dong</a:t>
            </a:r>
          </a:p>
          <a:p>
            <a:r>
              <a:rPr lang="en-US" altLang="ko-KR" sz="600" dirty="0" smtClean="0">
                <a:solidFill>
                  <a:schemeClr val="tx1"/>
                </a:solidFill>
              </a:rPr>
              <a:t>               about business for M&amp;A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78" name="타원 77"/>
          <p:cNvSpPr/>
          <p:nvPr/>
        </p:nvSpPr>
        <p:spPr>
          <a:xfrm>
            <a:off x="3214678" y="2643182"/>
            <a:ext cx="285752" cy="285752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Call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5" name="타원 84"/>
          <p:cNvSpPr/>
          <p:nvPr/>
        </p:nvSpPr>
        <p:spPr>
          <a:xfrm>
            <a:off x="3214678" y="3071810"/>
            <a:ext cx="285752" cy="285752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Send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6" name="타원 85"/>
          <p:cNvSpPr/>
          <p:nvPr/>
        </p:nvSpPr>
        <p:spPr>
          <a:xfrm>
            <a:off x="3214678" y="3500438"/>
            <a:ext cx="285752" cy="285752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Call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7" name="타원 86"/>
          <p:cNvSpPr/>
          <p:nvPr/>
        </p:nvSpPr>
        <p:spPr>
          <a:xfrm>
            <a:off x="3214678" y="4286256"/>
            <a:ext cx="285752" cy="285752"/>
          </a:xfrm>
          <a:prstGeom prst="ellipse">
            <a:avLst/>
          </a:prstGeom>
          <a:solidFill>
            <a:schemeClr val="bg1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Call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8" name="위쪽/아래쪽 화살표 87"/>
          <p:cNvSpPr/>
          <p:nvPr/>
        </p:nvSpPr>
        <p:spPr>
          <a:xfrm>
            <a:off x="3714744" y="2285992"/>
            <a:ext cx="214314" cy="3143272"/>
          </a:xfrm>
          <a:prstGeom prst="upDownArrow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3929058" y="3714752"/>
            <a:ext cx="142876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b="1" dirty="0" smtClean="0">
                <a:solidFill>
                  <a:schemeClr val="tx1"/>
                </a:solidFill>
              </a:rPr>
              <a:t>Scroll Up and Down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285720" y="285729"/>
            <a:ext cx="6643734" cy="857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b="1" dirty="0" smtClean="0">
                <a:latin typeface="+mj-lt"/>
                <a:ea typeface="+mj-ea"/>
                <a:cs typeface="+mj-cs"/>
              </a:rPr>
              <a:t>Storyboard</a:t>
            </a:r>
            <a:endParaRPr kumimoji="0" lang="ko-KR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786" y="1785926"/>
            <a:ext cx="2857520" cy="41434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85786" y="1785926"/>
            <a:ext cx="285752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Planner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43240" y="1857364"/>
            <a:ext cx="428628" cy="2143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Setup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857224" y="2285992"/>
            <a:ext cx="35719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2015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285852" y="2285992"/>
            <a:ext cx="285752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1400" b="1" dirty="0" smtClean="0">
                <a:solidFill>
                  <a:schemeClr val="tx1"/>
                </a:solidFill>
              </a:rPr>
              <a:t>08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79" name="타원 78"/>
          <p:cNvSpPr/>
          <p:nvPr/>
        </p:nvSpPr>
        <p:spPr>
          <a:xfrm>
            <a:off x="857224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Month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0" name="직사각형 79"/>
          <p:cNvSpPr/>
          <p:nvPr/>
        </p:nvSpPr>
        <p:spPr>
          <a:xfrm>
            <a:off x="150016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Call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1" name="직사각형 80"/>
          <p:cNvSpPr/>
          <p:nvPr/>
        </p:nvSpPr>
        <p:spPr>
          <a:xfrm>
            <a:off x="292892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Contact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78578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Planner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221454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Message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3214678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New</a:t>
            </a:r>
            <a:endParaRPr lang="ko-KR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66" name="제목 1"/>
          <p:cNvSpPr txBox="1">
            <a:spLocks/>
          </p:cNvSpPr>
          <p:nvPr/>
        </p:nvSpPr>
        <p:spPr>
          <a:xfrm>
            <a:off x="285720" y="1071545"/>
            <a:ext cx="6643734" cy="28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b="1" dirty="0" smtClean="0">
                <a:latin typeface="+mj-lt"/>
                <a:ea typeface="+mj-ea"/>
                <a:cs typeface="+mj-cs"/>
              </a:rPr>
              <a:t>Storyboard : Main &gt; Planner &gt; Weekly</a:t>
            </a:r>
            <a:endParaRPr kumimoji="0" lang="ko-KR" alt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857224" y="2571744"/>
            <a:ext cx="2714644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600" b="1" dirty="0" smtClean="0">
                <a:solidFill>
                  <a:schemeClr val="tx1"/>
                </a:solidFill>
              </a:rPr>
              <a:t>11</a:t>
            </a:r>
            <a:r>
              <a:rPr lang="en-US" altLang="ko-KR" sz="600" dirty="0" smtClean="0">
                <a:solidFill>
                  <a:schemeClr val="tx1"/>
                </a:solidFill>
              </a:rPr>
              <a:t>  Wed                Reservation Call  3 to 2 person</a:t>
            </a:r>
          </a:p>
          <a:p>
            <a:pPr marL="228600" indent="-228600"/>
            <a:r>
              <a:rPr lang="en-US" altLang="ko-KR" sz="600" dirty="0" smtClean="0">
                <a:solidFill>
                  <a:schemeClr val="tx1"/>
                </a:solidFill>
              </a:rPr>
              <a:t>                           Reservation Message  2 to 35 person, 2Group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857224" y="2928934"/>
            <a:ext cx="2714644" cy="357190"/>
          </a:xfrm>
          <a:prstGeom prst="rect">
            <a:avLst/>
          </a:prstGeom>
          <a:solidFill>
            <a:srgbClr val="FBFBF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600" b="1" dirty="0" smtClean="0">
                <a:solidFill>
                  <a:schemeClr val="tx1"/>
                </a:solidFill>
              </a:rPr>
              <a:t>12 </a:t>
            </a:r>
            <a:r>
              <a:rPr lang="en-US" altLang="ko-KR" sz="600" dirty="0" smtClean="0">
                <a:solidFill>
                  <a:schemeClr val="tx1"/>
                </a:solidFill>
              </a:rPr>
              <a:t> Thu                 Reservation Call  3 to 2 person</a:t>
            </a:r>
          </a:p>
          <a:p>
            <a:pPr marL="228600" indent="-228600"/>
            <a:r>
              <a:rPr lang="en-US" altLang="ko-KR" sz="600" dirty="0" smtClean="0">
                <a:solidFill>
                  <a:schemeClr val="tx1"/>
                </a:solidFill>
              </a:rPr>
              <a:t>                           Reservation Message  2 to 35 person, 2Group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49" name="직사각형 48"/>
          <p:cNvSpPr/>
          <p:nvPr/>
        </p:nvSpPr>
        <p:spPr>
          <a:xfrm>
            <a:off x="857224" y="3286124"/>
            <a:ext cx="2714644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b="1" dirty="0" smtClean="0">
                <a:solidFill>
                  <a:schemeClr val="tx1"/>
                </a:solidFill>
              </a:rPr>
              <a:t>13 </a:t>
            </a:r>
            <a:r>
              <a:rPr lang="en-US" altLang="ko-KR" sz="600" dirty="0" smtClean="0">
                <a:solidFill>
                  <a:schemeClr val="tx1"/>
                </a:solidFill>
              </a:rPr>
              <a:t> Fri                   Reservation Call to  Hong Gil Dong</a:t>
            </a:r>
          </a:p>
          <a:p>
            <a:r>
              <a:rPr lang="en-US" altLang="ko-KR" sz="600" dirty="0" smtClean="0">
                <a:solidFill>
                  <a:schemeClr val="tx1"/>
                </a:solidFill>
              </a:rPr>
              <a:t>                           about business for M&amp;A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0" name="직사각형 49"/>
          <p:cNvSpPr/>
          <p:nvPr/>
        </p:nvSpPr>
        <p:spPr>
          <a:xfrm>
            <a:off x="857224" y="3643314"/>
            <a:ext cx="2714644" cy="357190"/>
          </a:xfrm>
          <a:prstGeom prst="rect">
            <a:avLst/>
          </a:prstGeom>
          <a:solidFill>
            <a:srgbClr val="FBFBF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600" b="1" dirty="0" smtClean="0">
                <a:solidFill>
                  <a:schemeClr val="tx1"/>
                </a:solidFill>
              </a:rPr>
              <a:t>14</a:t>
            </a:r>
            <a:r>
              <a:rPr lang="en-US" altLang="ko-KR" sz="600" dirty="0" smtClean="0">
                <a:solidFill>
                  <a:schemeClr val="tx1"/>
                </a:solidFill>
              </a:rPr>
              <a:t>  Sat                  Reservation Call  3 to 2 person</a:t>
            </a:r>
          </a:p>
          <a:p>
            <a:pPr marL="228600" indent="-228600"/>
            <a:r>
              <a:rPr lang="en-US" altLang="ko-KR" sz="600" dirty="0" smtClean="0">
                <a:solidFill>
                  <a:schemeClr val="tx1"/>
                </a:solidFill>
              </a:rPr>
              <a:t>                           Reservation Message  2 to 35 person, 2Group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857224" y="4000504"/>
            <a:ext cx="2714644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600" b="1" dirty="0" smtClean="0">
                <a:solidFill>
                  <a:schemeClr val="tx1"/>
                </a:solidFill>
              </a:rPr>
              <a:t>15</a:t>
            </a:r>
            <a:r>
              <a:rPr lang="en-US" altLang="ko-KR" sz="600" dirty="0" smtClean="0">
                <a:solidFill>
                  <a:schemeClr val="tx1"/>
                </a:solidFill>
              </a:rPr>
              <a:t>  Sun                 Reservation Call to  Hong Gil Dong</a:t>
            </a:r>
          </a:p>
          <a:p>
            <a:r>
              <a:rPr lang="en-US" altLang="ko-KR" sz="600" dirty="0" smtClean="0">
                <a:solidFill>
                  <a:schemeClr val="tx1"/>
                </a:solidFill>
              </a:rPr>
              <a:t>Independence day   about business for M&amp;A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857224" y="4357694"/>
            <a:ext cx="2714644" cy="357190"/>
          </a:xfrm>
          <a:prstGeom prst="rect">
            <a:avLst/>
          </a:prstGeom>
          <a:solidFill>
            <a:srgbClr val="FBFBFB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600" b="1" dirty="0" smtClean="0">
                <a:solidFill>
                  <a:schemeClr val="tx1"/>
                </a:solidFill>
              </a:rPr>
              <a:t>16</a:t>
            </a:r>
            <a:r>
              <a:rPr lang="en-US" altLang="ko-KR" sz="600" dirty="0" smtClean="0">
                <a:solidFill>
                  <a:schemeClr val="tx1"/>
                </a:solidFill>
              </a:rPr>
              <a:t>  Mon                Reservation Call  3 to 2 person</a:t>
            </a:r>
          </a:p>
          <a:p>
            <a:pPr marL="228600" indent="-228600"/>
            <a:r>
              <a:rPr lang="en-US" altLang="ko-KR" sz="600" dirty="0" smtClean="0">
                <a:solidFill>
                  <a:schemeClr val="tx1"/>
                </a:solidFill>
              </a:rPr>
              <a:t>                           Reservation Message  2 to 35 person, 2Group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857224" y="4714884"/>
            <a:ext cx="2714644" cy="35719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/>
            <a:r>
              <a:rPr lang="en-US" altLang="ko-KR" sz="600" b="1" dirty="0" smtClean="0">
                <a:solidFill>
                  <a:schemeClr val="tx1"/>
                </a:solidFill>
              </a:rPr>
              <a:t>17</a:t>
            </a:r>
            <a:r>
              <a:rPr lang="en-US" altLang="ko-KR" sz="600" dirty="0" smtClean="0">
                <a:solidFill>
                  <a:schemeClr val="tx1"/>
                </a:solidFill>
              </a:rPr>
              <a:t>  Tue                 Reservation Call  3 to 2 person</a:t>
            </a:r>
          </a:p>
          <a:p>
            <a:pPr marL="228600" indent="-228600"/>
            <a:r>
              <a:rPr lang="en-US" altLang="ko-KR" sz="600" dirty="0" smtClean="0">
                <a:solidFill>
                  <a:schemeClr val="tx1"/>
                </a:solidFill>
              </a:rPr>
              <a:t>                           Reservation Message  2 to 35 person, 2Group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54" name="위쪽/아래쪽 화살표 53"/>
          <p:cNvSpPr/>
          <p:nvPr/>
        </p:nvSpPr>
        <p:spPr>
          <a:xfrm rot="5400000">
            <a:off x="2107389" y="4679165"/>
            <a:ext cx="214314" cy="2857520"/>
          </a:xfrm>
          <a:prstGeom prst="upDownArrow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500166" y="6215082"/>
            <a:ext cx="142876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Swipe Left and Right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285720" y="285729"/>
            <a:ext cx="6643734" cy="857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b="1" dirty="0" smtClean="0">
                <a:latin typeface="+mj-lt"/>
                <a:ea typeface="+mj-ea"/>
                <a:cs typeface="+mj-cs"/>
              </a:rPr>
              <a:t>Storyboard</a:t>
            </a:r>
            <a:endParaRPr kumimoji="0" lang="ko-KR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786" y="1785926"/>
            <a:ext cx="2857520" cy="41434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85786" y="1785926"/>
            <a:ext cx="285752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Planner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43240" y="1857364"/>
            <a:ext cx="428628" cy="21431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Setup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857356" y="2214554"/>
            <a:ext cx="35719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2015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214546" y="2214554"/>
            <a:ext cx="35719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400" b="1" dirty="0" smtClean="0">
                <a:solidFill>
                  <a:schemeClr val="tx1"/>
                </a:solidFill>
              </a:rPr>
              <a:t>08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16" name="오른쪽 화살표 15"/>
          <p:cNvSpPr/>
          <p:nvPr/>
        </p:nvSpPr>
        <p:spPr>
          <a:xfrm>
            <a:off x="3211982" y="2285992"/>
            <a:ext cx="288448" cy="142876"/>
          </a:xfrm>
          <a:prstGeom prst="right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17" name="오른쪽 화살표 16"/>
          <p:cNvSpPr/>
          <p:nvPr/>
        </p:nvSpPr>
        <p:spPr>
          <a:xfrm rot="10800000">
            <a:off x="928662" y="2285992"/>
            <a:ext cx="288448" cy="142876"/>
          </a:xfrm>
          <a:prstGeom prst="rightArrow">
            <a:avLst/>
          </a:prstGeom>
          <a:solidFill>
            <a:schemeClr val="tx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857224" y="2571744"/>
            <a:ext cx="2714644" cy="142876"/>
            <a:chOff x="1214414" y="2786058"/>
            <a:chExt cx="3500462" cy="214314"/>
          </a:xfrm>
        </p:grpSpPr>
        <p:sp>
          <p:nvSpPr>
            <p:cNvPr id="18" name="직사각형 17"/>
            <p:cNvSpPr/>
            <p:nvPr/>
          </p:nvSpPr>
          <p:spPr>
            <a:xfrm>
              <a:off x="1214414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Mon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1714480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Tue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2214546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Wed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2714612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err="1" smtClean="0">
                  <a:solidFill>
                    <a:schemeClr val="tx1"/>
                  </a:solidFill>
                </a:rPr>
                <a:t>Thr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214678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Fri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3714744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Sat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4214810" y="2786058"/>
              <a:ext cx="500066" cy="21431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700" dirty="0" smtClean="0">
                  <a:solidFill>
                    <a:schemeClr val="tx1"/>
                  </a:solidFill>
                </a:rPr>
                <a:t>Sun</a:t>
              </a:r>
              <a:endParaRPr lang="ko-KR" altLang="en-U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2" name="그룹 91"/>
          <p:cNvGrpSpPr/>
          <p:nvPr/>
        </p:nvGrpSpPr>
        <p:grpSpPr>
          <a:xfrm>
            <a:off x="857224" y="2714620"/>
            <a:ext cx="2714644" cy="2357454"/>
            <a:chOff x="857224" y="2714620"/>
            <a:chExt cx="2714644" cy="2143140"/>
          </a:xfrm>
        </p:grpSpPr>
        <p:grpSp>
          <p:nvGrpSpPr>
            <p:cNvPr id="26" name="그룹 25"/>
            <p:cNvGrpSpPr/>
            <p:nvPr/>
          </p:nvGrpSpPr>
          <p:grpSpPr>
            <a:xfrm>
              <a:off x="857224" y="2714620"/>
              <a:ext cx="2714644" cy="428628"/>
              <a:chOff x="1214414" y="2786058"/>
              <a:chExt cx="3500462" cy="214314"/>
            </a:xfrm>
          </p:grpSpPr>
          <p:sp>
            <p:nvSpPr>
              <p:cNvPr id="27" name="직사각형 26"/>
              <p:cNvSpPr/>
              <p:nvPr/>
            </p:nvSpPr>
            <p:spPr>
              <a:xfrm>
                <a:off x="121441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직사각형 27"/>
              <p:cNvSpPr/>
              <p:nvPr/>
            </p:nvSpPr>
            <p:spPr>
              <a:xfrm>
                <a:off x="171448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직사각형 28"/>
              <p:cNvSpPr/>
              <p:nvPr/>
            </p:nvSpPr>
            <p:spPr>
              <a:xfrm>
                <a:off x="2214546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2714612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직사각형 30"/>
              <p:cNvSpPr/>
              <p:nvPr/>
            </p:nvSpPr>
            <p:spPr>
              <a:xfrm>
                <a:off x="3214678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371474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직사각형 32"/>
              <p:cNvSpPr/>
              <p:nvPr/>
            </p:nvSpPr>
            <p:spPr>
              <a:xfrm>
                <a:off x="421481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4" name="그룹 33"/>
            <p:cNvGrpSpPr/>
            <p:nvPr/>
          </p:nvGrpSpPr>
          <p:grpSpPr>
            <a:xfrm>
              <a:off x="857224" y="3143248"/>
              <a:ext cx="2714644" cy="428628"/>
              <a:chOff x="1214414" y="2786058"/>
              <a:chExt cx="3500462" cy="214314"/>
            </a:xfrm>
          </p:grpSpPr>
          <p:sp>
            <p:nvSpPr>
              <p:cNvPr id="35" name="직사각형 34"/>
              <p:cNvSpPr/>
              <p:nvPr/>
            </p:nvSpPr>
            <p:spPr>
              <a:xfrm>
                <a:off x="121441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직사각형 35"/>
              <p:cNvSpPr/>
              <p:nvPr/>
            </p:nvSpPr>
            <p:spPr>
              <a:xfrm>
                <a:off x="171448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직사각형 36"/>
              <p:cNvSpPr/>
              <p:nvPr/>
            </p:nvSpPr>
            <p:spPr>
              <a:xfrm>
                <a:off x="2214546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직사각형 37"/>
              <p:cNvSpPr/>
              <p:nvPr/>
            </p:nvSpPr>
            <p:spPr>
              <a:xfrm>
                <a:off x="2714612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직사각형 38"/>
              <p:cNvSpPr/>
              <p:nvPr/>
            </p:nvSpPr>
            <p:spPr>
              <a:xfrm>
                <a:off x="3214678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직사각형 39"/>
              <p:cNvSpPr/>
              <p:nvPr/>
            </p:nvSpPr>
            <p:spPr>
              <a:xfrm>
                <a:off x="371474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직사각형 40"/>
              <p:cNvSpPr/>
              <p:nvPr/>
            </p:nvSpPr>
            <p:spPr>
              <a:xfrm>
                <a:off x="421481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그룹 41"/>
            <p:cNvGrpSpPr/>
            <p:nvPr/>
          </p:nvGrpSpPr>
          <p:grpSpPr>
            <a:xfrm>
              <a:off x="857224" y="3571876"/>
              <a:ext cx="2714644" cy="428628"/>
              <a:chOff x="1214414" y="2786058"/>
              <a:chExt cx="3500462" cy="214314"/>
            </a:xfrm>
          </p:grpSpPr>
          <p:sp>
            <p:nvSpPr>
              <p:cNvPr id="43" name="직사각형 42"/>
              <p:cNvSpPr/>
              <p:nvPr/>
            </p:nvSpPr>
            <p:spPr>
              <a:xfrm>
                <a:off x="121441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직사각형 43"/>
              <p:cNvSpPr/>
              <p:nvPr/>
            </p:nvSpPr>
            <p:spPr>
              <a:xfrm>
                <a:off x="171448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직사각형 44"/>
              <p:cNvSpPr/>
              <p:nvPr/>
            </p:nvSpPr>
            <p:spPr>
              <a:xfrm>
                <a:off x="2214546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2714612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직사각형 46"/>
              <p:cNvSpPr/>
              <p:nvPr/>
            </p:nvSpPr>
            <p:spPr>
              <a:xfrm>
                <a:off x="3214678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직사각형 47"/>
              <p:cNvSpPr/>
              <p:nvPr/>
            </p:nvSpPr>
            <p:spPr>
              <a:xfrm>
                <a:off x="371474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직사각형 48"/>
              <p:cNvSpPr/>
              <p:nvPr/>
            </p:nvSpPr>
            <p:spPr>
              <a:xfrm>
                <a:off x="421481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그룹 49"/>
            <p:cNvGrpSpPr/>
            <p:nvPr/>
          </p:nvGrpSpPr>
          <p:grpSpPr>
            <a:xfrm>
              <a:off x="857224" y="4000504"/>
              <a:ext cx="2714644" cy="428628"/>
              <a:chOff x="1214414" y="2786058"/>
              <a:chExt cx="3500462" cy="214314"/>
            </a:xfrm>
          </p:grpSpPr>
          <p:sp>
            <p:nvSpPr>
              <p:cNvPr id="51" name="직사각형 50"/>
              <p:cNvSpPr/>
              <p:nvPr/>
            </p:nvSpPr>
            <p:spPr>
              <a:xfrm>
                <a:off x="121441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직사각형 51"/>
              <p:cNvSpPr/>
              <p:nvPr/>
            </p:nvSpPr>
            <p:spPr>
              <a:xfrm>
                <a:off x="171448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직사각형 52"/>
              <p:cNvSpPr/>
              <p:nvPr/>
            </p:nvSpPr>
            <p:spPr>
              <a:xfrm>
                <a:off x="2214546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직사각형 53"/>
              <p:cNvSpPr/>
              <p:nvPr/>
            </p:nvSpPr>
            <p:spPr>
              <a:xfrm>
                <a:off x="2714612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직사각형 54"/>
              <p:cNvSpPr/>
              <p:nvPr/>
            </p:nvSpPr>
            <p:spPr>
              <a:xfrm>
                <a:off x="3214678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직사각형 55"/>
              <p:cNvSpPr/>
              <p:nvPr/>
            </p:nvSpPr>
            <p:spPr>
              <a:xfrm>
                <a:off x="371474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직사각형 56"/>
              <p:cNvSpPr/>
              <p:nvPr/>
            </p:nvSpPr>
            <p:spPr>
              <a:xfrm>
                <a:off x="421481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8" name="그룹 57"/>
            <p:cNvGrpSpPr/>
            <p:nvPr/>
          </p:nvGrpSpPr>
          <p:grpSpPr>
            <a:xfrm>
              <a:off x="857224" y="4429132"/>
              <a:ext cx="2714644" cy="428628"/>
              <a:chOff x="1214414" y="2786058"/>
              <a:chExt cx="3500462" cy="214314"/>
            </a:xfrm>
          </p:grpSpPr>
          <p:sp>
            <p:nvSpPr>
              <p:cNvPr id="59" name="직사각형 58"/>
              <p:cNvSpPr/>
              <p:nvPr/>
            </p:nvSpPr>
            <p:spPr>
              <a:xfrm>
                <a:off x="121441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직사각형 59"/>
              <p:cNvSpPr/>
              <p:nvPr/>
            </p:nvSpPr>
            <p:spPr>
              <a:xfrm>
                <a:off x="171448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직사각형 60"/>
              <p:cNvSpPr/>
              <p:nvPr/>
            </p:nvSpPr>
            <p:spPr>
              <a:xfrm>
                <a:off x="2214546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직사각형 61"/>
              <p:cNvSpPr/>
              <p:nvPr/>
            </p:nvSpPr>
            <p:spPr>
              <a:xfrm>
                <a:off x="2714612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직사각형 62"/>
              <p:cNvSpPr/>
              <p:nvPr/>
            </p:nvSpPr>
            <p:spPr>
              <a:xfrm>
                <a:off x="3214678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직사각형 63"/>
              <p:cNvSpPr/>
              <p:nvPr/>
            </p:nvSpPr>
            <p:spPr>
              <a:xfrm>
                <a:off x="3714744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직사각형 64"/>
              <p:cNvSpPr/>
              <p:nvPr/>
            </p:nvSpPr>
            <p:spPr>
              <a:xfrm>
                <a:off x="4214810" y="2786058"/>
                <a:ext cx="500066" cy="21431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70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79" name="타원 78"/>
          <p:cNvSpPr/>
          <p:nvPr/>
        </p:nvSpPr>
        <p:spPr>
          <a:xfrm>
            <a:off x="857224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List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84" name="타원 83"/>
          <p:cNvSpPr/>
          <p:nvPr/>
        </p:nvSpPr>
        <p:spPr>
          <a:xfrm>
            <a:off x="3214678" y="514351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dirty="0" smtClean="0">
                <a:solidFill>
                  <a:schemeClr val="tx1"/>
                </a:solidFill>
              </a:rPr>
              <a:t>New</a:t>
            </a:r>
            <a:endParaRPr lang="ko-KR" altLang="en-US" sz="800" dirty="0" smtClean="0">
              <a:solidFill>
                <a:schemeClr val="tx1"/>
              </a:solidFill>
            </a:endParaRPr>
          </a:p>
        </p:txBody>
      </p:sp>
      <p:sp>
        <p:nvSpPr>
          <p:cNvPr id="85" name="제목 1"/>
          <p:cNvSpPr txBox="1">
            <a:spLocks/>
          </p:cNvSpPr>
          <p:nvPr/>
        </p:nvSpPr>
        <p:spPr>
          <a:xfrm>
            <a:off x="285720" y="1071545"/>
            <a:ext cx="6643734" cy="28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b="1" dirty="0" smtClean="0">
                <a:latin typeface="+mj-lt"/>
                <a:ea typeface="+mj-ea"/>
                <a:cs typeface="+mj-cs"/>
              </a:rPr>
              <a:t>Storyboard : Main &gt; Planner &gt; Month</a:t>
            </a:r>
            <a:endParaRPr kumimoji="0" lang="ko-KR" alt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150016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Call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292892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Contact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8" name="직사각형 87"/>
          <p:cNvSpPr/>
          <p:nvPr/>
        </p:nvSpPr>
        <p:spPr>
          <a:xfrm>
            <a:off x="78578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Planner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89" name="직사각형 88"/>
          <p:cNvSpPr/>
          <p:nvPr/>
        </p:nvSpPr>
        <p:spPr>
          <a:xfrm>
            <a:off x="221454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Message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90" name="위쪽/아래쪽 화살표 89"/>
          <p:cNvSpPr/>
          <p:nvPr/>
        </p:nvSpPr>
        <p:spPr>
          <a:xfrm rot="5400000">
            <a:off x="2107389" y="4679165"/>
            <a:ext cx="214314" cy="2857520"/>
          </a:xfrm>
          <a:prstGeom prst="upDownArrow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00" dirty="0" smtClean="0">
              <a:solidFill>
                <a:schemeClr val="tx1"/>
              </a:solidFill>
            </a:endParaRPr>
          </a:p>
        </p:txBody>
      </p:sp>
      <p:sp>
        <p:nvSpPr>
          <p:cNvPr id="91" name="직사각형 90"/>
          <p:cNvSpPr/>
          <p:nvPr/>
        </p:nvSpPr>
        <p:spPr>
          <a:xfrm>
            <a:off x="1500166" y="6215082"/>
            <a:ext cx="1428760" cy="28575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800" b="1" dirty="0" smtClean="0">
                <a:solidFill>
                  <a:schemeClr val="tx1"/>
                </a:solidFill>
              </a:rPr>
              <a:t>Swipe Left and Right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285720" y="285729"/>
            <a:ext cx="6643734" cy="8572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3600" b="1" dirty="0" smtClean="0">
                <a:latin typeface="+mj-lt"/>
                <a:ea typeface="+mj-ea"/>
                <a:cs typeface="+mj-cs"/>
              </a:rPr>
              <a:t>Storyboard</a:t>
            </a:r>
            <a:endParaRPr kumimoji="0" lang="ko-KR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85786" y="1785926"/>
            <a:ext cx="2857520" cy="414340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85786" y="1785926"/>
            <a:ext cx="285752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Planner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3143240" y="1857364"/>
            <a:ext cx="428628" cy="21431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Save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85" name="제목 1"/>
          <p:cNvSpPr txBox="1">
            <a:spLocks/>
          </p:cNvSpPr>
          <p:nvPr/>
        </p:nvSpPr>
        <p:spPr>
          <a:xfrm>
            <a:off x="285720" y="1071545"/>
            <a:ext cx="6643734" cy="2857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000" b="1" dirty="0" smtClean="0">
                <a:latin typeface="+mj-lt"/>
                <a:ea typeface="+mj-ea"/>
                <a:cs typeface="+mj-cs"/>
              </a:rPr>
              <a:t>Storyboard : Main &gt; Planner &gt; New</a:t>
            </a:r>
            <a:endParaRPr kumimoji="0" lang="ko-KR" altLang="en-US" sz="1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150016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Call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7" name="직사각형 66"/>
          <p:cNvSpPr/>
          <p:nvPr/>
        </p:nvSpPr>
        <p:spPr>
          <a:xfrm>
            <a:off x="292892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Contact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8578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Planner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69" name="직사각형 68"/>
          <p:cNvSpPr/>
          <p:nvPr/>
        </p:nvSpPr>
        <p:spPr>
          <a:xfrm>
            <a:off x="2214546" y="5572140"/>
            <a:ext cx="714380" cy="35719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chemeClr val="tx1"/>
                </a:solidFill>
              </a:rPr>
              <a:t>Message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0" name="직사각형 69"/>
          <p:cNvSpPr/>
          <p:nvPr/>
        </p:nvSpPr>
        <p:spPr>
          <a:xfrm>
            <a:off x="1000100" y="2357430"/>
            <a:ext cx="500066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Name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2" name="직선 연결선 71"/>
          <p:cNvCxnSpPr/>
          <p:nvPr/>
        </p:nvCxnSpPr>
        <p:spPr>
          <a:xfrm>
            <a:off x="1357290" y="2500306"/>
            <a:ext cx="121444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타원 72"/>
          <p:cNvSpPr/>
          <p:nvPr/>
        </p:nvSpPr>
        <p:spPr>
          <a:xfrm>
            <a:off x="2643174" y="2357430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000100" y="2643182"/>
            <a:ext cx="928694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Phone Number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5" name="직선 연결선 74"/>
          <p:cNvCxnSpPr/>
          <p:nvPr/>
        </p:nvCxnSpPr>
        <p:spPr>
          <a:xfrm>
            <a:off x="1785918" y="2786058"/>
            <a:ext cx="1214446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1000100" y="2928934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Date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78" name="직선 연결선 77"/>
          <p:cNvCxnSpPr/>
          <p:nvPr/>
        </p:nvCxnSpPr>
        <p:spPr>
          <a:xfrm>
            <a:off x="1285852" y="3071810"/>
            <a:ext cx="114300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직사각형 88"/>
          <p:cNvSpPr/>
          <p:nvPr/>
        </p:nvSpPr>
        <p:spPr>
          <a:xfrm>
            <a:off x="1000100" y="3214686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Time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90" name="직선 연결선 89"/>
          <p:cNvCxnSpPr/>
          <p:nvPr/>
        </p:nvCxnSpPr>
        <p:spPr>
          <a:xfrm>
            <a:off x="1285852" y="3357562"/>
            <a:ext cx="114300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타원 90"/>
          <p:cNvSpPr/>
          <p:nvPr/>
        </p:nvSpPr>
        <p:spPr>
          <a:xfrm>
            <a:off x="2500298" y="2928934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92" name="타원 91"/>
          <p:cNvSpPr/>
          <p:nvPr/>
        </p:nvSpPr>
        <p:spPr>
          <a:xfrm>
            <a:off x="2500298" y="3214686"/>
            <a:ext cx="142876" cy="14287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C</a:t>
            </a:r>
            <a:endParaRPr lang="ko-KR" altLang="en-US" sz="600" dirty="0" smtClean="0">
              <a:solidFill>
                <a:schemeClr val="tx1"/>
              </a:solidFill>
            </a:endParaRPr>
          </a:p>
        </p:txBody>
      </p:sp>
      <p:sp>
        <p:nvSpPr>
          <p:cNvPr id="93" name="직사각형 92"/>
          <p:cNvSpPr/>
          <p:nvPr/>
        </p:nvSpPr>
        <p:spPr>
          <a:xfrm>
            <a:off x="1000100" y="4071942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Purpose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94" name="직선 연결선 93"/>
          <p:cNvCxnSpPr>
            <a:stCxn id="93" idx="2"/>
          </p:cNvCxnSpPr>
          <p:nvPr/>
        </p:nvCxnSpPr>
        <p:spPr>
          <a:xfrm rot="16200000" flipH="1">
            <a:off x="2373892" y="3233935"/>
            <a:ext cx="2778" cy="196454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직선 연결선 96"/>
          <p:cNvCxnSpPr/>
          <p:nvPr/>
        </p:nvCxnSpPr>
        <p:spPr>
          <a:xfrm>
            <a:off x="1357290" y="4500570"/>
            <a:ext cx="2000264" cy="277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1000100" y="3500438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Notice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05" name="직선 연결선 104"/>
          <p:cNvCxnSpPr/>
          <p:nvPr/>
        </p:nvCxnSpPr>
        <p:spPr>
          <a:xfrm>
            <a:off x="1357290" y="3643314"/>
            <a:ext cx="114300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직사각형 106"/>
          <p:cNvSpPr/>
          <p:nvPr/>
        </p:nvSpPr>
        <p:spPr>
          <a:xfrm>
            <a:off x="1428728" y="3500438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Select box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09" name="직선 화살표 연결선 108"/>
          <p:cNvCxnSpPr>
            <a:endCxn id="107" idx="3"/>
          </p:cNvCxnSpPr>
          <p:nvPr/>
        </p:nvCxnSpPr>
        <p:spPr>
          <a:xfrm rot="10800000">
            <a:off x="2214546" y="3571876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직사각형 115"/>
          <p:cNvSpPr/>
          <p:nvPr/>
        </p:nvSpPr>
        <p:spPr>
          <a:xfrm>
            <a:off x="3857620" y="3500438"/>
            <a:ext cx="3714776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On Time / 1min / 5min / 10min / 20min / 30min / 1hour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17" name="직사각형 116"/>
          <p:cNvSpPr/>
          <p:nvPr/>
        </p:nvSpPr>
        <p:spPr>
          <a:xfrm>
            <a:off x="1000100" y="3786190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Remind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18" name="직선 연결선 117"/>
          <p:cNvCxnSpPr/>
          <p:nvPr/>
        </p:nvCxnSpPr>
        <p:spPr>
          <a:xfrm>
            <a:off x="1428728" y="3929066"/>
            <a:ext cx="1143008" cy="158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직사각형 118"/>
          <p:cNvSpPr/>
          <p:nvPr/>
        </p:nvSpPr>
        <p:spPr>
          <a:xfrm>
            <a:off x="1500166" y="3786190"/>
            <a:ext cx="785818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Select box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cxnSp>
        <p:nvCxnSpPr>
          <p:cNvPr id="120" name="직선 화살표 연결선 119"/>
          <p:cNvCxnSpPr/>
          <p:nvPr/>
        </p:nvCxnSpPr>
        <p:spPr>
          <a:xfrm rot="10800000">
            <a:off x="2214546" y="3857628"/>
            <a:ext cx="1571636" cy="1588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직사각형 120"/>
          <p:cNvSpPr/>
          <p:nvPr/>
        </p:nvSpPr>
        <p:spPr>
          <a:xfrm>
            <a:off x="3857620" y="3786190"/>
            <a:ext cx="3714776" cy="142876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en-US" altLang="ko-KR" sz="800" dirty="0" smtClean="0">
                <a:solidFill>
                  <a:schemeClr val="tx1"/>
                </a:solidFill>
              </a:rPr>
              <a:t>On Time / 1min / 5min / 10min / 20min / 30min / 1hour</a:t>
            </a:r>
            <a:endParaRPr lang="ko-KR" altLang="en-US" sz="800" dirty="0">
              <a:solidFill>
                <a:schemeClr val="tx1"/>
              </a:solidFill>
            </a:endParaRPr>
          </a:p>
        </p:txBody>
      </p:sp>
      <p:sp>
        <p:nvSpPr>
          <p:cNvPr id="122" name="직사각형 121"/>
          <p:cNvSpPr/>
          <p:nvPr/>
        </p:nvSpPr>
        <p:spPr>
          <a:xfrm>
            <a:off x="857224" y="1857364"/>
            <a:ext cx="428628" cy="21431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dirty="0" smtClean="0">
                <a:solidFill>
                  <a:schemeClr val="tx1"/>
                </a:solidFill>
              </a:rPr>
              <a:t>Back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329</Words>
  <Application>Microsoft Office PowerPoint</Application>
  <PresentationFormat>화면 슬라이드 쇼(4:3)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Call Planner</vt:lpstr>
      <vt:lpstr>전화,문자 보낼 예정을 기록하여 알려주고 발신/발송  주기적으로 전화를 할 상대방을 추천해 주는기능.  일정기간동안 연락하지 않은 상대방을 알려주는 기능  단체 문자 보내기 가능  자동재발신 기능</vt:lpstr>
      <vt:lpstr>슬라이드 3</vt:lpstr>
      <vt:lpstr>슬라이드 4</vt:lpstr>
      <vt:lpstr>슬라이드 5</vt:lpstr>
      <vt:lpstr>슬라이드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Planner</dc:title>
  <dc:creator>jake kwon</dc:creator>
  <cp:lastModifiedBy>jake kwon</cp:lastModifiedBy>
  <cp:revision>8</cp:revision>
  <dcterms:created xsi:type="dcterms:W3CDTF">2015-08-29T02:10:15Z</dcterms:created>
  <dcterms:modified xsi:type="dcterms:W3CDTF">2015-09-01T04:58:15Z</dcterms:modified>
</cp:coreProperties>
</file>